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507" autoAdjust="0"/>
  </p:normalViewPr>
  <p:slideViewPr>
    <p:cSldViewPr snapToGrid="0">
      <p:cViewPr varScale="1">
        <p:scale>
          <a:sx n="95" d="100"/>
          <a:sy n="95" d="100"/>
        </p:scale>
        <p:origin x="11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E4E7C-5665-41A7-B38F-6CAC34920279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F834D-4ED4-4524-8E9F-694052D20E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00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was calculated based on current staff, average pay rates, 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F834D-4ED4-4524-8E9F-694052D20E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798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</a:t>
            </a:r>
            <a:r>
              <a:rPr lang="en-US" baseline="0" dirty="0" smtClean="0"/>
              <a:t> was calculated based on current staff, average pay rates,  etc.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(300 employees, 30 seconds to find email, 260 work days per year)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(300 employees, 15 seconds to check alert, 260 work days per year)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numbers are averages and used for reference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1F834D-4ED4-4524-8E9F-694052D20E6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8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50C7F-0803-EC42-B90C-3581B7170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1DADE6-10B6-6CC3-4FD3-1DF698300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52740E-27BE-09D5-CE3D-2F8CD647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D74C0-3851-3C16-4DAD-3B23963BF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58F52-220E-7FB9-826D-8277C240B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229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2D029-914F-C366-C6C9-B99359B6C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18BC8-0C88-DD5B-2472-F7BC9DFA6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994F1-DCD2-67FA-EA4F-76D38E226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F7E75-C19D-73C7-797D-37B30A402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32367-4E42-5046-9FAB-C6F2AF4E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25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C03740-9C1C-A398-6E42-82EBF503DF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FE69B-3F1E-B6CA-05E7-6D328C663F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1C00A-9193-937B-EFF1-F2C083BA5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0D3B4-B5FE-5738-F2A6-2D1CFEC5A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A2269-999B-D7A1-E691-AEAC10F4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68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33108-6A59-D98C-B049-ED9DC15AD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FFCE3-FB62-6F78-CD2B-FB5853B61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E655E-C7C9-7D17-E06F-5D59D52A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3AC85-DC45-7D7F-B791-56AE33063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F8292-DB1B-274F-F693-45D1182AB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1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3817D-1EA2-2D42-5413-826112CA8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EC36A-CCB5-9252-24F5-5DB9909E3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06E40-6D90-0D14-568C-4478B197B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CB2122-8DFC-353D-64BB-5E0B035B6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C6B9E-E32B-6ED5-1BAD-5C9F01AE3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44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7EBD-8584-8D90-DF4F-3567D0AF0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03882-47F0-A64B-8C87-184A1D4D49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A0DBDC-D3F0-F178-482F-351122966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909DC-52CE-DFC7-7C15-F3FDFEF93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20EE9-3186-B71C-A833-F2716D48E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8FCB3-6314-C99A-49E8-03FCCB9AA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1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961F7-FDCB-E495-7A9A-1B24CABB2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F779F-D279-6D11-590A-B91F40706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93E50F-018C-FB30-9E57-EEC3B6262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38EB0-86D2-3482-03F2-7680AECB9D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BA8AC6-C256-2028-9F3B-6093255032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F87D1D-D389-2F44-2007-AB9CEDEB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5AEBDE-D31E-C839-AEF1-7C692805F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CE20AB-316D-060B-315B-CE2D36A6B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29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A64F-8356-4543-D592-84C10300B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19F48-601D-C099-1D95-EE9277469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6D7581-F140-4729-ACE1-A8DBDF1F4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EA56DA-F5D5-13AD-BDD9-953D1CA05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2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A2BFE2-F786-93BC-1338-D8836383E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DB997A-4E8B-5762-E860-0A1C5DC19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7319A-B2D4-23D9-6CB5-510EEB8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80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71AC8-3285-4CD5-83A1-E01153D7E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329CC-01A7-A99D-9E06-4EE7F7D45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29A45-EE99-BAB8-09E3-62BBCEDFE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979EB-2C0F-98A0-A9DE-160ABE341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6BF7A-8649-C1F6-D091-8D7029A08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8726A-8047-80EE-796A-11743DC3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325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1638B-0E13-28BC-0098-71082163E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5AA5E9-74BC-2118-077B-B2D248A1E0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823B0-3D39-6D88-275C-2B7D08B76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AA087-4EB1-4940-9C04-CA377BF3F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81E563-5891-B47F-DE6E-9409EA1BD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384E4A-026B-381D-B2B8-1593E4FB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70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AF79A1-CDF0-9A22-5E06-5B301ADA6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D5E55-FBA4-AA5D-1352-CD8394BF3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0366C-F2A9-9194-6675-BCD4C2BCAB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75A00-A51F-4403-B8C2-574D9688BA6F}" type="datetimeFigureOut">
              <a:rPr lang="en-US" smtClean="0"/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7828-CA04-A29D-E0C2-FE2EC9462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78325-65EA-E79C-A171-727DA7E04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8FDC7-2F0F-4D6E-90D9-F8DA52516F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1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ook cover with a chair and a life preserver&#10;&#10;Description automatically generated">
            <a:extLst>
              <a:ext uri="{FF2B5EF4-FFF2-40B4-BE49-F238E27FC236}">
                <a16:creationId xmlns:a16="http://schemas.microsoft.com/office/drawing/2014/main" id="{50CA4FCA-C9B4-6930-A172-985760206B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0" y="939800"/>
            <a:ext cx="3302000" cy="4978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186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ook cover with a chair and a life preserver&#10;&#10;Description automatically generated">
            <a:extLst>
              <a:ext uri="{FF2B5EF4-FFF2-40B4-BE49-F238E27FC236}">
                <a16:creationId xmlns:a16="http://schemas.microsoft.com/office/drawing/2014/main" id="{3CABEF70-659B-6E82-6B3E-FB485F7CC4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72" y="279924"/>
            <a:ext cx="1041400" cy="15701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0E2B1914-2050-1999-B155-571E343E6FB8}"/>
              </a:ext>
            </a:extLst>
          </p:cNvPr>
          <p:cNvSpPr/>
          <p:nvPr/>
        </p:nvSpPr>
        <p:spPr>
          <a:xfrm>
            <a:off x="7852472" y="368431"/>
            <a:ext cx="3060569" cy="3060569"/>
          </a:xfrm>
          <a:prstGeom prst="ellipse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Communication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3488B51-B984-AF29-24C6-91EADE6A0651}"/>
              </a:ext>
            </a:extLst>
          </p:cNvPr>
          <p:cNvSpPr/>
          <p:nvPr/>
        </p:nvSpPr>
        <p:spPr>
          <a:xfrm>
            <a:off x="8740165" y="1476331"/>
            <a:ext cx="3060569" cy="3060569"/>
          </a:xfrm>
          <a:prstGeom prst="ellipse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dirty="0">
                <a:solidFill>
                  <a:schemeClr val="tx1"/>
                </a:solidFill>
              </a:rPr>
              <a:t>Resources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5A7B82D-75A6-86F5-FC76-FC2099162E2F}"/>
              </a:ext>
            </a:extLst>
          </p:cNvPr>
          <p:cNvSpPr/>
          <p:nvPr/>
        </p:nvSpPr>
        <p:spPr>
          <a:xfrm>
            <a:off x="7106187" y="1476331"/>
            <a:ext cx="3060569" cy="3060569"/>
          </a:xfrm>
          <a:prstGeom prst="ellipse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dirty="0">
                <a:solidFill>
                  <a:schemeClr val="tx1"/>
                </a:solidFill>
              </a:rPr>
              <a:t>Planning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35DFAB-EFA3-9522-1EE3-4959ADCDA448}"/>
              </a:ext>
            </a:extLst>
          </p:cNvPr>
          <p:cNvSpPr txBox="1"/>
          <p:nvPr/>
        </p:nvSpPr>
        <p:spPr>
          <a:xfrm>
            <a:off x="8826574" y="2360284"/>
            <a:ext cx="1320426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Operational</a:t>
            </a:r>
          </a:p>
          <a:p>
            <a:pPr algn="ctr"/>
            <a:r>
              <a:rPr lang="en-US" dirty="0"/>
              <a:t>Efficiency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71EEEA-F7E1-4554-5D09-E4DCB6112378}"/>
              </a:ext>
            </a:extLst>
          </p:cNvPr>
          <p:cNvSpPr txBox="1"/>
          <p:nvPr/>
        </p:nvSpPr>
        <p:spPr>
          <a:xfrm>
            <a:off x="250072" y="2821288"/>
            <a:ext cx="7500705" cy="2560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volini" panose="03000502040302020204" pitchFamily="66" charset="0"/>
                <a:cs typeface="Cavolini" panose="03000502040302020204" pitchFamily="66" charset="0"/>
              </a:rPr>
              <a:t>Efficient Meetings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Does it need to be a meeting or Teams Chat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Does everyone need to be there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Do they need to be in whole meeting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Needs to have an agenda with action items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Cavolini" panose="03000502040302020204" pitchFamily="66" charset="0"/>
                <a:cs typeface="Cavolini" panose="03000502040302020204" pitchFamily="66" charset="0"/>
              </a:rPr>
              <a:t>Scheduling (average 8 min to schedule meeting)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0DE7A0-2958-78FE-A4FD-E232D855A4E9}"/>
              </a:ext>
            </a:extLst>
          </p:cNvPr>
          <p:cNvSpPr txBox="1"/>
          <p:nvPr/>
        </p:nvSpPr>
        <p:spPr>
          <a:xfrm>
            <a:off x="8069554" y="5532342"/>
            <a:ext cx="3195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Miss 1 meeting a week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0DECE7-E72A-E1E2-94E6-C1A0A6A96AA0}"/>
              </a:ext>
            </a:extLst>
          </p:cNvPr>
          <p:cNvSpPr/>
          <p:nvPr/>
        </p:nvSpPr>
        <p:spPr>
          <a:xfrm>
            <a:off x="7994803" y="5281587"/>
            <a:ext cx="3610878" cy="1071005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88CD17-B913-C832-1DD0-4F50F827DD7E}"/>
              </a:ext>
            </a:extLst>
          </p:cNvPr>
          <p:cNvSpPr txBox="1"/>
          <p:nvPr/>
        </p:nvSpPr>
        <p:spPr>
          <a:xfrm>
            <a:off x="7869438" y="5018456"/>
            <a:ext cx="99097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Scenario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F0A5B3-3B56-3B64-26F6-58746FDDDFF1}"/>
              </a:ext>
            </a:extLst>
          </p:cNvPr>
          <p:cNvSpPr txBox="1"/>
          <p:nvPr/>
        </p:nvSpPr>
        <p:spPr>
          <a:xfrm>
            <a:off x="8596156" y="5888727"/>
            <a:ext cx="240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$234,000</a:t>
            </a:r>
            <a:r>
              <a:rPr lang="en-US" dirty="0"/>
              <a:t> per year </a:t>
            </a:r>
          </a:p>
        </p:txBody>
      </p:sp>
    </p:spTree>
    <p:extLst>
      <p:ext uri="{BB962C8B-B14F-4D97-AF65-F5344CB8AC3E}">
        <p14:creationId xmlns:p14="http://schemas.microsoft.com/office/powerpoint/2010/main" val="167485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A screenshot of a computer&#10;&#10;Description automatically generated">
            <a:extLst>
              <a:ext uri="{FF2B5EF4-FFF2-40B4-BE49-F238E27FC236}">
                <a16:creationId xmlns:a16="http://schemas.microsoft.com/office/drawing/2014/main" id="{E78F66C8-2D44-C9F4-9BD7-7DE1D1A9F6A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2" t="5357" r="3906" b="3928"/>
          <a:stretch/>
        </p:blipFill>
        <p:spPr>
          <a:xfrm>
            <a:off x="9070388" y="3940016"/>
            <a:ext cx="2810271" cy="18491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A book cover with a chair and a life preserver&#10;&#10;Description automatically generated">
            <a:extLst>
              <a:ext uri="{FF2B5EF4-FFF2-40B4-BE49-F238E27FC236}">
                <a16:creationId xmlns:a16="http://schemas.microsoft.com/office/drawing/2014/main" id="{50CA4FCA-C9B4-6930-A172-985760206B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72" y="279924"/>
            <a:ext cx="1041400" cy="15701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 descr="A cartoon of a red and white circle with lightning and a blue background&#10;&#10;Description automatically generated with medium confidence">
            <a:extLst>
              <a:ext uri="{FF2B5EF4-FFF2-40B4-BE49-F238E27FC236}">
                <a16:creationId xmlns:a16="http://schemas.microsoft.com/office/drawing/2014/main" id="{904CC964-C2A6-D574-78DA-E72845944E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297" y="279924"/>
            <a:ext cx="5228508" cy="21802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2" descr="A close-up of a paper&#10;&#10;Description automatically generated">
            <a:extLst>
              <a:ext uri="{FF2B5EF4-FFF2-40B4-BE49-F238E27FC236}">
                <a16:creationId xmlns:a16="http://schemas.microsoft.com/office/drawing/2014/main" id="{7D167179-022A-A013-4737-150691919B87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534" y="3613205"/>
            <a:ext cx="2234937" cy="2119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B5AA3F-539E-6EE0-A9AE-1A565EF4041C}"/>
              </a:ext>
            </a:extLst>
          </p:cNvPr>
          <p:cNvSpPr txBox="1"/>
          <p:nvPr/>
        </p:nvSpPr>
        <p:spPr>
          <a:xfrm>
            <a:off x="440681" y="3034466"/>
            <a:ext cx="3310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Send IT Tip email to 300 people </a:t>
            </a:r>
          </a:p>
          <a:p>
            <a:pPr algn="ctr"/>
            <a:r>
              <a:rPr lang="en-US" dirty="0"/>
              <a:t>($30/</a:t>
            </a:r>
            <a:r>
              <a:rPr lang="en-US" dirty="0"/>
              <a:t>hr</a:t>
            </a:r>
            <a:r>
              <a:rPr lang="en-US" dirty="0"/>
              <a:t>, </a:t>
            </a:r>
            <a:r>
              <a:rPr lang="en-US" dirty="0" smtClean="0"/>
              <a:t>30 seconds to </a:t>
            </a:r>
            <a:r>
              <a:rPr lang="en-US" dirty="0"/>
              <a:t>find email)</a:t>
            </a:r>
          </a:p>
        </p:txBody>
      </p:sp>
      <p:pic>
        <p:nvPicPr>
          <p:cNvPr id="12" name="Picture 11" descr="A screenshot of a computer&#10;&#10;Description automatically generated">
            <a:extLst>
              <a:ext uri="{FF2B5EF4-FFF2-40B4-BE49-F238E27FC236}">
                <a16:creationId xmlns:a16="http://schemas.microsoft.com/office/drawing/2014/main" id="{B336095A-162C-A374-927F-BF01C56A5E2D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500" y="2655237"/>
            <a:ext cx="2862718" cy="15947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13" descr="An envelope with an arrow around it&#10;&#10;Description automatically generated">
            <a:extLst>
              <a:ext uri="{FF2B5EF4-FFF2-40B4-BE49-F238E27FC236}">
                <a16:creationId xmlns:a16="http://schemas.microsoft.com/office/drawing/2014/main" id="{8CAC5513-690A-2FC8-DA1D-2DB103EC9505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679" y="2924999"/>
            <a:ext cx="802076" cy="7967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D98774-372D-03F6-C6CC-74FBD9361995}"/>
              </a:ext>
            </a:extLst>
          </p:cNvPr>
          <p:cNvSpPr txBox="1"/>
          <p:nvPr/>
        </p:nvSpPr>
        <p:spPr>
          <a:xfrm>
            <a:off x="877575" y="3880702"/>
            <a:ext cx="3473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300 x .5 x 260  = </a:t>
            </a:r>
            <a:r>
              <a:rPr lang="en-US" dirty="0">
                <a:solidFill>
                  <a:srgbClr val="FF0000"/>
                </a:solidFill>
              </a:rPr>
              <a:t>$39,000</a:t>
            </a:r>
            <a:r>
              <a:rPr lang="en-US" dirty="0"/>
              <a:t> per year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B248A81-2F5E-C018-657B-E21C82BF56C3}"/>
              </a:ext>
            </a:extLst>
          </p:cNvPr>
          <p:cNvSpPr txBox="1"/>
          <p:nvPr/>
        </p:nvSpPr>
        <p:spPr>
          <a:xfrm>
            <a:off x="755026" y="4227610"/>
            <a:ext cx="3718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5 email per day = </a:t>
            </a:r>
            <a:r>
              <a:rPr lang="en-US" dirty="0">
                <a:solidFill>
                  <a:srgbClr val="FF0000"/>
                </a:solidFill>
              </a:rPr>
              <a:t>$195,000 </a:t>
            </a:r>
            <a:r>
              <a:rPr lang="en-US" dirty="0"/>
              <a:t>per year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C2D2A8-8446-071F-858D-DCE2121DA4C0}"/>
              </a:ext>
            </a:extLst>
          </p:cNvPr>
          <p:cNvSpPr txBox="1"/>
          <p:nvPr/>
        </p:nvSpPr>
        <p:spPr>
          <a:xfrm>
            <a:off x="365930" y="5317324"/>
            <a:ext cx="3195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Email and Collaboration Alerts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9C4D2C-C24F-306D-88E2-CF0047E7CDEB}"/>
              </a:ext>
            </a:extLst>
          </p:cNvPr>
          <p:cNvSpPr txBox="1"/>
          <p:nvPr/>
        </p:nvSpPr>
        <p:spPr>
          <a:xfrm>
            <a:off x="488479" y="5672526"/>
            <a:ext cx="3473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300 x .25 x 260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3D51AD-ACD7-4618-B01C-0812E912FAE7}"/>
              </a:ext>
            </a:extLst>
          </p:cNvPr>
          <p:cNvSpPr txBox="1"/>
          <p:nvPr/>
        </p:nvSpPr>
        <p:spPr>
          <a:xfrm>
            <a:off x="365930" y="6019434"/>
            <a:ext cx="3718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30 alerts per day = </a:t>
            </a:r>
            <a:r>
              <a:rPr lang="en-US" dirty="0">
                <a:solidFill>
                  <a:srgbClr val="FF0000"/>
                </a:solidFill>
              </a:rPr>
              <a:t>$585,000 </a:t>
            </a:r>
            <a:r>
              <a:rPr lang="en-US" dirty="0"/>
              <a:t>per year </a:t>
            </a:r>
          </a:p>
        </p:txBody>
      </p:sp>
      <p:pic>
        <p:nvPicPr>
          <p:cNvPr id="26" name="Picture 25" descr="A black and orange triangle with a black background with a black and white sign&#10;&#10;Description automatically generated with medium confidence">
            <a:extLst>
              <a:ext uri="{FF2B5EF4-FFF2-40B4-BE49-F238E27FC236}">
                <a16:creationId xmlns:a16="http://schemas.microsoft.com/office/drawing/2014/main" id="{003CAB16-C5F3-A909-6783-E2EAC1D73D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198" y="5122969"/>
            <a:ext cx="819340" cy="7840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12B1D508-A6F4-F136-FD88-A4F3BFF056BD}"/>
              </a:ext>
            </a:extLst>
          </p:cNvPr>
          <p:cNvSpPr/>
          <p:nvPr/>
        </p:nvSpPr>
        <p:spPr>
          <a:xfrm>
            <a:off x="365929" y="2792949"/>
            <a:ext cx="4498571" cy="1880132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1A6136F-87DA-53CA-21C6-BCA8DDEBF82D}"/>
              </a:ext>
            </a:extLst>
          </p:cNvPr>
          <p:cNvSpPr/>
          <p:nvPr/>
        </p:nvSpPr>
        <p:spPr>
          <a:xfrm>
            <a:off x="365929" y="5102824"/>
            <a:ext cx="4498571" cy="1416533"/>
          </a:xfrm>
          <a:prstGeom prst="rect">
            <a:avLst/>
          </a:prstGeom>
          <a:noFill/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B704B2C-50DD-2CC1-8017-AC63EAA41502}"/>
              </a:ext>
            </a:extLst>
          </p:cNvPr>
          <p:cNvSpPr txBox="1"/>
          <p:nvPr/>
        </p:nvSpPr>
        <p:spPr>
          <a:xfrm>
            <a:off x="240565" y="2534543"/>
            <a:ext cx="116089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Scenario 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1DE3129-A47A-D691-6815-CFDB72C25945}"/>
              </a:ext>
            </a:extLst>
          </p:cNvPr>
          <p:cNvSpPr txBox="1"/>
          <p:nvPr/>
        </p:nvSpPr>
        <p:spPr>
          <a:xfrm>
            <a:off x="240565" y="4824149"/>
            <a:ext cx="116089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/>
              <a:t>Scenario 2</a:t>
            </a:r>
          </a:p>
        </p:txBody>
      </p:sp>
      <p:pic>
        <p:nvPicPr>
          <p:cNvPr id="33" name="Picture 32" descr="A silhouette of a person holding a stick&#10;&#10;Description automatically generated">
            <a:extLst>
              <a:ext uri="{FF2B5EF4-FFF2-40B4-BE49-F238E27FC236}">
                <a16:creationId xmlns:a16="http://schemas.microsoft.com/office/drawing/2014/main" id="{9DD8ACB5-2D5A-ADCF-EADD-631BFDF943A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89085" y="3582567"/>
            <a:ext cx="923827" cy="9238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7" name="Picture 36" descr="A screenshot of a computer&#10;&#10;Description automatically generated">
            <a:extLst>
              <a:ext uri="{FF2B5EF4-FFF2-40B4-BE49-F238E27FC236}">
                <a16:creationId xmlns:a16="http://schemas.microsoft.com/office/drawing/2014/main" id="{3EAFF680-0C32-17F0-6C83-4A0953889882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0" t="10496" r="3690" b="12711"/>
          <a:stretch/>
        </p:blipFill>
        <p:spPr>
          <a:xfrm>
            <a:off x="7767505" y="4740135"/>
            <a:ext cx="3020545" cy="18930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229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8" grpId="0"/>
      <p:bldP spid="20" grpId="0"/>
      <p:bldP spid="21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187</Words>
  <Application>Microsoft Office PowerPoint</Application>
  <PresentationFormat>Widescreen</PresentationFormat>
  <Paragraphs>30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Cavolini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Devin Smith</dc:creator>
  <cp:lastModifiedBy>Devin</cp:lastModifiedBy>
  <cp:revision>10</cp:revision>
  <dcterms:created xsi:type="dcterms:W3CDTF">2023-12-11T16:01:48Z</dcterms:created>
  <dcterms:modified xsi:type="dcterms:W3CDTF">2023-12-18T13:30:10Z</dcterms:modified>
</cp:coreProperties>
</file>